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318" r:id="rId5"/>
    <p:sldId id="615" r:id="rId6"/>
    <p:sldId id="331" r:id="rId7"/>
    <p:sldId id="603" r:id="rId8"/>
    <p:sldId id="609" r:id="rId9"/>
    <p:sldId id="610" r:id="rId10"/>
    <p:sldId id="495" r:id="rId11"/>
    <p:sldId id="607" r:id="rId12"/>
    <p:sldId id="586" r:id="rId13"/>
    <p:sldId id="297" r:id="rId14"/>
    <p:sldId id="493" r:id="rId15"/>
    <p:sldId id="276" r:id="rId16"/>
    <p:sldId id="611" r:id="rId17"/>
    <p:sldId id="605" r:id="rId18"/>
    <p:sldId id="616" r:id="rId19"/>
    <p:sldId id="624" r:id="rId20"/>
    <p:sldId id="617" r:id="rId21"/>
    <p:sldId id="618" r:id="rId22"/>
    <p:sldId id="620" r:id="rId23"/>
    <p:sldId id="622" r:id="rId24"/>
    <p:sldId id="623" r:id="rId25"/>
    <p:sldId id="619" r:id="rId26"/>
    <p:sldId id="323" r:id="rId27"/>
    <p:sldId id="271" r:id="rId28"/>
    <p:sldId id="606" r:id="rId29"/>
    <p:sldId id="585" r:id="rId30"/>
    <p:sldId id="266" r:id="rId31"/>
    <p:sldId id="277" r:id="rId32"/>
    <p:sldId id="278" r:id="rId33"/>
    <p:sldId id="613" r:id="rId34"/>
    <p:sldId id="612" r:id="rId35"/>
    <p:sldId id="268" r:id="rId36"/>
    <p:sldId id="269" r:id="rId37"/>
    <p:sldId id="488" r:id="rId38"/>
    <p:sldId id="280" r:id="rId39"/>
    <p:sldId id="302" r:id="rId40"/>
    <p:sldId id="260"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26" autoAdjust="0"/>
    <p:restoredTop sz="96571" autoAdjust="0"/>
  </p:normalViewPr>
  <p:slideViewPr>
    <p:cSldViewPr snapToGrid="0" showGuides="1">
      <p:cViewPr varScale="1">
        <p:scale>
          <a:sx n="75" d="100"/>
          <a:sy n="75" d="100"/>
        </p:scale>
        <p:origin x="168" y="9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7/31/20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7/31/20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10</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24</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27</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34</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endParaRPr lang="en-US" dirty="0"/>
          </a:p>
        </p:txBody>
      </p:sp>
      <p:sp>
        <p:nvSpPr>
          <p:cNvPr id="5" name="Title 4">
            <a:extLst>
              <a:ext uri="{FF2B5EF4-FFF2-40B4-BE49-F238E27FC236}">
                <a16:creationId xmlns:a16="http://schemas.microsoft.com/office/drawing/2014/main" id="{22BBD8E8-FC03-7E45-A107-20AFB5515F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7" r:id="rId10"/>
    <p:sldLayoutId id="2147483959" r:id="rId11"/>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dirty="0"/>
              <a:t>Anshu Dubey</a:t>
            </a:r>
            <a:br>
              <a:rPr lang="en-US" dirty="0"/>
            </a:br>
            <a:r>
              <a:rPr lang="en-US" sz="2000" dirty="0"/>
              <a:t>Argonne National Laboratory</a:t>
            </a:r>
            <a:endParaRPr lang="en-US" dirty="0"/>
          </a:p>
          <a:p>
            <a:pPr>
              <a:spcBef>
                <a:spcPts val="2400"/>
              </a:spcBef>
            </a:pPr>
            <a:r>
              <a:rPr lang="en-US" sz="2000" dirty="0"/>
              <a:t>Software Productivity Track</a:t>
            </a:r>
          </a:p>
          <a:p>
            <a:pPr>
              <a:spcBef>
                <a:spcPts val="2400"/>
              </a:spcBef>
            </a:pPr>
            <a:r>
              <a:rPr lang="en-US" sz="2000" dirty="0"/>
              <a:t>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041" y="780944"/>
            <a:ext cx="5364147" cy="4706409"/>
          </a:xfrm>
        </p:spPr>
        <p:txBody>
          <a:bodyPr>
            <a:normAutofit/>
          </a:bodyPr>
          <a:lstStyle/>
          <a:p>
            <a:endParaRPr lang="en-US" dirty="0"/>
          </a:p>
          <a:p>
            <a:r>
              <a:rPr lang="en-US" dirty="0"/>
              <a:t>Know your cost estimates</a:t>
            </a:r>
          </a:p>
          <a:p>
            <a:r>
              <a:rPr lang="en-US" dirty="0"/>
              <a:t>Verification</a:t>
            </a:r>
            <a:endParaRPr lang="en-US" sz="2400" dirty="0"/>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4" name="Title 1">
            <a:extLst>
              <a:ext uri="{FF2B5EF4-FFF2-40B4-BE49-F238E27FC236}">
                <a16:creationId xmlns:a16="http://schemas.microsoft.com/office/drawing/2014/main" id="{A6124A80-37E5-9241-AFD0-71BAF257AA5B}"/>
              </a:ext>
            </a:extLst>
          </p:cNvPr>
          <p:cNvSpPr txBox="1">
            <a:spLocks/>
          </p:cNvSpPr>
          <p:nvPr/>
        </p:nvSpPr>
        <p:spPr bwMode="auto">
          <a:xfrm>
            <a:off x="365760" y="411480"/>
            <a:ext cx="11376442"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776054"/>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a:p>
            <a:endParaRPr lang="en-US" dirty="0"/>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Cost estimation</a:t>
            </a:r>
          </a:p>
        </p:txBody>
      </p:sp>
      <p:sp>
        <p:nvSpPr>
          <p:cNvPr id="3" name="Content Placeholder 2"/>
          <p:cNvSpPr>
            <a:spLocks noGrp="1"/>
          </p:cNvSpPr>
          <p:nvPr>
            <p:ph idx="1"/>
          </p:nvPr>
        </p:nvSpPr>
        <p:spPr>
          <a:xfrm>
            <a:off x="1820056" y="1636917"/>
            <a:ext cx="11160961" cy="4422776"/>
          </a:xfrm>
        </p:spPr>
        <p:txBody>
          <a:bodyPr>
            <a:normAutofit fontScale="92500" lnSpcReduction="10000"/>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pPr marL="0" indent="0">
              <a:buNone/>
            </a:pPr>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5" name="Slide Number Placeholder 4"/>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Cost estimation</a:t>
            </a:r>
          </a:p>
        </p:txBody>
      </p:sp>
      <p:sp>
        <p:nvSpPr>
          <p:cNvPr id="3" name="Content Placeholder 2"/>
          <p:cNvSpPr>
            <a:spLocks noGrp="1"/>
          </p:cNvSpPr>
          <p:nvPr>
            <p:ph idx="1"/>
          </p:nvPr>
        </p:nvSpPr>
        <p:spPr>
          <a:xfrm>
            <a:off x="609442" y="1699995"/>
            <a:ext cx="7231851" cy="4149660"/>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accent6">
                    <a:lumMod val="75000"/>
                  </a:schemeClr>
                </a:solidFill>
              </a:rPr>
              <a:t>This is where buy-in from the stake-holders is critical</a:t>
            </a:r>
          </a:p>
          <a:p>
            <a:pPr lvl="1"/>
            <a:endParaRPr lang="en-US" b="1" dirty="0">
              <a:solidFill>
                <a:schemeClr val="accent6">
                  <a:lumMod val="75000"/>
                </a:schemeClr>
              </a:solidFill>
            </a:endParaRP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5" name="Slide Number Placeholder 4"/>
          <p:cNvSpPr>
            <a:spLocks noGrp="1"/>
          </p:cNvSpPr>
          <p:nvPr>
            <p:ph type="sldNum" sz="quarter" idx="13"/>
          </p:nvPr>
        </p:nvSpPr>
        <p:spPr/>
        <p:txBody>
          <a:bodyPr/>
          <a:lstStyle/>
          <a:p>
            <a:endParaRPr lang="en-US" dirty="0"/>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a:xfrm>
            <a:off x="365760" y="411480"/>
            <a:ext cx="11376442" cy="929485"/>
          </a:xfrm>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365760" y="1670966"/>
            <a:ext cx="6470979" cy="4216267"/>
          </a:xfrm>
        </p:spPr>
        <p:txBody>
          <a:bodyPr>
            <a:normAutofit fontScale="92500" lnSpcReduction="10000"/>
          </a:bodyPr>
          <a:lstStyle/>
          <a:p>
            <a:r>
              <a:rPr lang="en-US" dirty="0"/>
              <a:t>Expose parts of the code that aren’t being tested</a:t>
            </a:r>
          </a:p>
          <a:p>
            <a:pPr lvl="1"/>
            <a:r>
              <a:rPr lang="en-US" dirty="0" err="1"/>
              <a:t>gcov</a:t>
            </a:r>
            <a:r>
              <a:rPr lang="en-US" dirty="0"/>
              <a:t> - standard utility with the GNU compiler collection suite (we will use it in the next few slides)</a:t>
            </a:r>
          </a:p>
          <a:p>
            <a:pPr lvl="1"/>
            <a:r>
              <a:rPr lang="en-US" dirty="0"/>
              <a:t>Compile/link with –coverage &amp; turn off optimization</a:t>
            </a:r>
          </a:p>
          <a:p>
            <a:pPr lvl="1"/>
            <a:r>
              <a:rPr lang="en-US" dirty="0"/>
              <a:t>counts the number of times each statement is executed</a:t>
            </a:r>
          </a:p>
          <a:p>
            <a:r>
              <a:rPr lang="en-US" dirty="0" err="1"/>
              <a:t>gcov</a:t>
            </a:r>
            <a:r>
              <a:rPr lang="en-US" dirty="0"/>
              <a:t> also works for C and Fortran</a:t>
            </a:r>
          </a:p>
          <a:p>
            <a:pPr lvl="1"/>
            <a:r>
              <a:rPr lang="en-US" dirty="0"/>
              <a:t>Other tools exist for other languages</a:t>
            </a:r>
          </a:p>
          <a:p>
            <a:pPr lvl="1"/>
            <a:r>
              <a:rPr lang="en-US" dirty="0" err="1"/>
              <a:t>JCov</a:t>
            </a:r>
            <a:r>
              <a:rPr lang="en-US" dirty="0"/>
              <a:t> for Java</a:t>
            </a:r>
          </a:p>
          <a:p>
            <a:pPr lvl="1"/>
            <a:r>
              <a:rPr lang="en-US" dirty="0" err="1"/>
              <a:t>Coverage.py</a:t>
            </a:r>
            <a:r>
              <a:rPr lang="en-US" dirty="0"/>
              <a:t> for python</a:t>
            </a:r>
          </a:p>
          <a:p>
            <a:pPr lvl="1"/>
            <a:r>
              <a:rPr lang="en-US" dirty="0" err="1"/>
              <a:t>Devel</a:t>
            </a:r>
            <a:r>
              <a:rPr lang="en-US" dirty="0"/>
              <a:t>::Cover for </a:t>
            </a:r>
            <a:r>
              <a:rPr lang="en-US" dirty="0" err="1"/>
              <a:t>perl</a:t>
            </a:r>
            <a:endParaRPr lang="en-US" dirty="0"/>
          </a:p>
          <a:p>
            <a:pPr lvl="1"/>
            <a:r>
              <a:rPr lang="en-US" dirty="0"/>
              <a:t>profile for MATLAB</a:t>
            </a:r>
          </a:p>
          <a:p>
            <a:pPr marL="346075" lvl="1" indent="0">
              <a:buNone/>
            </a:pP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p:txBody>
          <a:bodyPr/>
          <a:lstStyle/>
          <a:p>
            <a:r>
              <a:rPr lang="en-US" dirty="0"/>
              <a:t>Code coverage tools</a:t>
            </a:r>
          </a:p>
          <a:p>
            <a:endParaRPr lang="en-US" dirty="0"/>
          </a:p>
        </p:txBody>
      </p:sp>
      <p:sp>
        <p:nvSpPr>
          <p:cNvPr id="5" name="Slide Number Placeholder 4">
            <a:extLst>
              <a:ext uri="{FF2B5EF4-FFF2-40B4-BE49-F238E27FC236}">
                <a16:creationId xmlns:a16="http://schemas.microsoft.com/office/drawing/2014/main" id="{84D2FD39-0DBF-8149-B21B-80C6D7DB845F}"/>
              </a:ext>
            </a:extLst>
          </p:cNvPr>
          <p:cNvSpPr>
            <a:spLocks noGrp="1"/>
          </p:cNvSpPr>
          <p:nvPr>
            <p:ph type="sldNum" sz="quarter" idx="13"/>
          </p:nvPr>
        </p:nvSpPr>
        <p:spPr/>
        <p:txBody>
          <a:bodyPr/>
          <a:lstStyle/>
          <a:p>
            <a:endParaRPr lang="en-US" dirty="0"/>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pPr lvl="1"/>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587504"/>
            <a:ext cx="6470978" cy="683264"/>
          </a:xfrm>
          <a:prstGeom prst="rect">
            <a:avLst/>
          </a:prstGeom>
          <a:noFill/>
        </p:spPr>
        <p:txBody>
          <a:bodyPr wrap="square" lIns="118872" tIns="91440" rIns="118872" bIns="91440" rtlCol="0" anchor="ctr" anchorCtr="0">
            <a:spAutoFit/>
          </a:bodyPr>
          <a:lstStyle/>
          <a:p>
            <a:pPr algn="l">
              <a:lnSpc>
                <a:spcPct val="90000"/>
              </a:lnSpc>
            </a:pPr>
            <a:r>
              <a:rPr lang="en-US"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a:t>
            </a:r>
            <a:r>
              <a:rPr lang="en-US" sz="1800" b="1" dirty="0" err="1"/>
              <a:t>Bernholdt</a:t>
            </a:r>
            <a:r>
              <a:rPr lang="en-US" sz="1800" b="1" dirty="0"/>
              <a:t>, Software Productivity Track, in Argonne Training Program for Extreme Scale Computing 2020. DOI: </a:t>
            </a:r>
            <a:r>
              <a:rPr lang="en-US" sz="1800" dirty="0"/>
              <a:t>Individual modules may be cited as </a:t>
            </a:r>
            <a:r>
              <a:rPr lang="en-US" sz="1800" i="1" dirty="0"/>
              <a:t>Speaker, Module Title</a:t>
            </a:r>
            <a:r>
              <a:rPr lang="en-US" sz="1800" dirty="0"/>
              <a:t>, in Software Productivity Track, ATPESC 2020</a:t>
            </a:r>
          </a:p>
          <a:p>
            <a:pPr marL="0" indent="0">
              <a:buNone/>
            </a:pPr>
            <a:r>
              <a:rPr lang="en-US" sz="2000" b="1" dirty="0"/>
              <a:t>Acknowledgements</a:t>
            </a:r>
          </a:p>
          <a:p>
            <a:pPr>
              <a:spcBef>
                <a:spcPts val="0"/>
              </a:spcBef>
            </a:pPr>
            <a:r>
              <a:rPr lang="en-US" sz="1600" dirty="0"/>
              <a:t>Additional contributors to this this tutorial include: Anshu Dubey, Katherine Riley, James M. </a:t>
            </a:r>
            <a:r>
              <a:rPr lang="en-US" sz="1600" dirty="0" err="1"/>
              <a:t>Willenbring</a:t>
            </a:r>
            <a:r>
              <a:rPr lang="en-US" sz="1600" dirty="0"/>
              <a:t>, Mark Miller, Mike </a:t>
            </a:r>
            <a:r>
              <a:rPr lang="en-US" sz="1600" dirty="0" err="1"/>
              <a:t>Heroux</a:t>
            </a:r>
            <a:r>
              <a:rPr lang="en-US" sz="1600" dirty="0"/>
              <a:t>, Alicia </a:t>
            </a:r>
            <a:r>
              <a:rPr lang="en-US" sz="1600" dirty="0" err="1"/>
              <a:t>Klinvex</a:t>
            </a:r>
            <a:r>
              <a:rPr lang="en-US" sz="1600" dirty="0"/>
              <a:t>, and Jared O’Neal,</a:t>
            </a:r>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a:xfrm>
            <a:off x="566451" y="601057"/>
            <a:ext cx="8534554" cy="510909"/>
          </a:xfrm>
        </p:spPr>
        <p:txBody>
          <a:bodyPr/>
          <a:lstStyle/>
          <a:p>
            <a:r>
              <a:rPr lang="en-US" dirty="0"/>
              <a:t>More Realistic Example From FLASH </a:t>
            </a:r>
          </a:p>
        </p:txBody>
      </p:sp>
      <p:sp>
        <p:nvSpPr>
          <p:cNvPr id="5" name="Slide Number Placeholder 4">
            <a:extLst>
              <a:ext uri="{FF2B5EF4-FFF2-40B4-BE49-F238E27FC236}">
                <a16:creationId xmlns:a16="http://schemas.microsoft.com/office/drawing/2014/main" id="{6FC8D17D-526F-564B-9D15-5A9A6FED3CBA}"/>
              </a:ext>
            </a:extLst>
          </p:cNvPr>
          <p:cNvSpPr>
            <a:spLocks noGrp="1"/>
          </p:cNvSpPr>
          <p:nvPr>
            <p:ph type="sldNum" sz="quarter" idx="13"/>
          </p:nvPr>
        </p:nvSpPr>
        <p:spPr/>
        <p:txBody>
          <a:bodyPr/>
          <a:lstStyle/>
          <a:p>
            <a:endParaRPr lang="en-US" dirty="0"/>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a:xfrm>
            <a:off x="566451" y="1748488"/>
            <a:ext cx="8372901" cy="3317082"/>
          </a:xfrm>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panose="02090604020004020304" pitchFamily="18" charset="77"/>
              </a:rPr>
              <a:t>Several solvers</a:t>
            </a:r>
          </a:p>
          <a:p>
            <a:r>
              <a:rPr lang="en-US" dirty="0"/>
              <a:t>Driver</a:t>
            </a:r>
          </a:p>
          <a:p>
            <a:pPr lvl="1"/>
            <a:r>
              <a:rPr lang="en-US" dirty="0"/>
              <a:t>Time-stepping</a:t>
            </a:r>
          </a:p>
          <a:p>
            <a:pPr lvl="1"/>
            <a:r>
              <a:rPr lang="en-US" dirty="0"/>
              <a:t>Orchestrates interactions</a:t>
            </a:r>
          </a:p>
          <a:p>
            <a:endParaRPr lang="en-US" dirty="0"/>
          </a:p>
        </p:txBody>
      </p:sp>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endParaRPr lang="en-US" dirty="0"/>
          </a:p>
        </p:txBody>
      </p:sp>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a:xfrm>
            <a:off x="365760" y="411480"/>
            <a:ext cx="11376442" cy="929485"/>
          </a:xfrm>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Considerations</a:t>
            </a:r>
          </a:p>
        </p:txBody>
      </p:sp>
      <p:sp>
        <p:nvSpPr>
          <p:cNvPr id="3" name="Content Placeholder 2"/>
          <p:cNvSpPr>
            <a:spLocks noGrp="1"/>
          </p:cNvSpPr>
          <p:nvPr>
            <p:ph idx="1"/>
          </p:nvPr>
        </p:nvSpPr>
        <p:spPr>
          <a:xfrm>
            <a:off x="365760" y="1451075"/>
            <a:ext cx="4131084" cy="5322848"/>
          </a:xfrm>
        </p:spPr>
        <p:txBody>
          <a:bodyPr>
            <a:normAutofit/>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5" name="Slide Number Placeholder 4"/>
          <p:cNvSpPr>
            <a:spLocks noGrp="1"/>
          </p:cNvSpPr>
          <p:nvPr>
            <p:ph type="sldNum" sz="quarter" idx="13"/>
          </p:nvPr>
        </p:nvSpPr>
        <p:spPr/>
        <p:txBody>
          <a:bodyPr/>
          <a:lstStyle/>
          <a:p>
            <a:endParaRPr lang="en-US" dirty="0"/>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804" y="1165274"/>
            <a:ext cx="8534554" cy="510909"/>
          </a:xfrm>
        </p:spPr>
        <p:txBody>
          <a:bodyPr/>
          <a:lstStyle/>
          <a:p>
            <a:r>
              <a:rPr lang="en-US" dirty="0"/>
              <a:t>FLASH5</a:t>
            </a:r>
          </a:p>
        </p:txBody>
      </p:sp>
      <p:sp>
        <p:nvSpPr>
          <p:cNvPr id="4" name="Text Placeholder 3"/>
          <p:cNvSpPr>
            <a:spLocks noGrp="1"/>
          </p:cNvSpPr>
          <p:nvPr>
            <p:ph type="body" sz="quarter" idx="12"/>
          </p:nvPr>
        </p:nvSpPr>
        <p:spPr>
          <a:xfrm>
            <a:off x="3656013" y="1194224"/>
            <a:ext cx="8372901" cy="499715"/>
          </a:xfrm>
        </p:spPr>
        <p:txBody>
          <a:bodyPr/>
          <a:lstStyle/>
          <a:p>
            <a:r>
              <a:rPr lang="en-US" dirty="0"/>
              <a:t>Refactoring for Next Generation Hardware</a:t>
            </a:r>
          </a:p>
        </p:txBody>
      </p:sp>
      <p:sp>
        <p:nvSpPr>
          <p:cNvPr id="5" name="Slide Number Placeholder 4"/>
          <p:cNvSpPr>
            <a:spLocks noGrp="1"/>
          </p:cNvSpPr>
          <p:nvPr>
            <p:ph type="sldNum" sz="quarter" idx="13"/>
          </p:nvPr>
        </p:nvSpPr>
        <p:spPr/>
        <p:txBody>
          <a:bodyPr/>
          <a:lstStyle/>
          <a:p>
            <a:endParaRPr lang="en-US" dirty="0"/>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2654573"/>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a:t>
            </a:r>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Map from Here to There: On ramp plan</a:t>
            </a:r>
          </a:p>
        </p:txBody>
      </p:sp>
      <p:sp>
        <p:nvSpPr>
          <p:cNvPr id="4" name="Text Placeholder 3"/>
          <p:cNvSpPr>
            <a:spLocks noGrp="1"/>
          </p:cNvSpPr>
          <p:nvPr>
            <p:ph type="body" sz="quarter" idx="12"/>
          </p:nvPr>
        </p:nvSpPr>
        <p:spPr>
          <a:xfrm>
            <a:off x="513931" y="890445"/>
            <a:ext cx="11160961" cy="499715"/>
          </a:xfrm>
        </p:spPr>
        <p:txBody>
          <a:bodyPr/>
          <a:lstStyle/>
          <a:p>
            <a:r>
              <a:rPr lang="en-US" dirty="0"/>
              <a:t>Proportionate to the scope</a:t>
            </a:r>
          </a:p>
        </p:txBody>
      </p:sp>
      <p:sp>
        <p:nvSpPr>
          <p:cNvPr id="5" name="Slide Number Placeholder 4"/>
          <p:cNvSpPr>
            <a:spLocks noGrp="1"/>
          </p:cNvSpPr>
          <p:nvPr>
            <p:ph type="sldNum" sz="quarter" idx="13"/>
          </p:nvPr>
        </p:nvSpPr>
        <p:spPr/>
        <p:txBody>
          <a:bodyPr/>
          <a:lstStyle/>
          <a:p>
            <a:endParaRPr lang="en-US" dirty="0"/>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On ramp plan</a:t>
            </a:r>
          </a:p>
        </p:txBody>
      </p:sp>
      <p:sp>
        <p:nvSpPr>
          <p:cNvPr id="4" name="Text Placeholder 3"/>
          <p:cNvSpPr>
            <a:spLocks noGrp="1"/>
          </p:cNvSpPr>
          <p:nvPr>
            <p:ph type="body" sz="quarter" idx="12"/>
          </p:nvPr>
        </p:nvSpPr>
        <p:spPr/>
        <p:txBody>
          <a:bodyPr/>
          <a:lstStyle/>
          <a:p>
            <a:r>
              <a:rPr lang="en-US" dirty="0"/>
              <a:t>So how should it be done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a:p>
            <a:endParaRPr lang="en-US" dirty="0"/>
          </a:p>
          <a:p>
            <a:pPr marL="284162" lvl="1" indent="0">
              <a:buNone/>
            </a:pPr>
            <a:endParaRPr lang="en-US" dirty="0"/>
          </a:p>
          <a:p>
            <a:pPr lvl="1"/>
            <a:endParaRPr lang="en-US" dirty="0"/>
          </a:p>
          <a:p>
            <a:pPr lvl="1"/>
            <a:endParaRPr lang="en-US"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a:p>
            <a:endParaRPr lang="en-US" dirty="0"/>
          </a:p>
          <a:p>
            <a:pPr marL="284162" lvl="1" indent="0">
              <a:buNone/>
            </a:pPr>
            <a:endParaRPr lang="en-US" dirty="0"/>
          </a:p>
          <a:p>
            <a:pPr lvl="1"/>
            <a:endParaRPr lang="en-US" dirty="0"/>
          </a:p>
          <a:p>
            <a:pPr lvl="1"/>
            <a:endParaRPr lang="en-US"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 0 L 0.12829 0 " pathEditMode="relative" ptsTypes="AA">
                                      <p:cBhvr>
                                        <p:cTn id="18" dur="2000" fill="hold"/>
                                        <p:tgtEl>
                                          <p:spTgt spid="50"/>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0.00131 -0.01967 L 0.171 0.2382 " pathEditMode="relative" rAng="0" ptsTypes="AA">
                                      <p:cBhvr>
                                        <p:cTn id="54" dur="2000" fill="hold"/>
                                        <p:tgtEl>
                                          <p:spTgt spid="46"/>
                                        </p:tgtEl>
                                        <p:attrNameLst>
                                          <p:attrName>ppt_x</p:attrName>
                                          <p:attrName>ppt_y</p:attrName>
                                        </p:attrNameLst>
                                      </p:cBhvr>
                                      <p:rCtr x="8609" y="12894"/>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0.01016 -0.02199 L 0.17192 0.23635 " pathEditMode="relative" rAng="0" ptsTypes="AA">
                                      <p:cBhvr>
                                        <p:cTn id="62" dur="2000" fill="hold"/>
                                        <p:tgtEl>
                                          <p:spTgt spid="47"/>
                                        </p:tgtEl>
                                        <p:attrNameLst>
                                          <p:attrName>ppt_x</p:attrName>
                                          <p:attrName>ppt_y</p:attrName>
                                        </p:attrNameLst>
                                      </p:cBhvr>
                                      <p:rCtr x="9104" y="12917"/>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0.01368 -0.02083 L 0.17283 0.23588 " pathEditMode="relative" ptsTypes="AA">
                                      <p:cBhvr>
                                        <p:cTn id="70" dur="2000" fill="hold"/>
                                        <p:tgtEl>
                                          <p:spTgt spid="45"/>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0" nodeType="clickEffect">
                                  <p:stCondLst>
                                    <p:cond delay="0"/>
                                  </p:stCondLst>
                                  <p:childTnLst>
                                    <p:animMotion origin="layout" path="M -0.01042 -0.00996 L 0.17152 0.23078 " pathEditMode="relative" rAng="0" ptsTypes="AA">
                                      <p:cBhvr>
                                        <p:cTn id="78" dur="2000" fill="hold"/>
                                        <p:tgtEl>
                                          <p:spTgt spid="44"/>
                                        </p:tgtEl>
                                        <p:attrNameLst>
                                          <p:attrName>ppt_x</p:attrName>
                                          <p:attrName>ppt_y</p:attrName>
                                        </p:attrNameLst>
                                      </p:cBhvr>
                                      <p:rCtr x="9091" y="12037"/>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30" grpId="1"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endParaRPr lang="en-US" sz="2000" b="1" dirty="0"/>
          </a:p>
          <a:p>
            <a:pPr marL="0" indent="0">
              <a:buNone/>
            </a:pPr>
            <a:r>
              <a:rPr lang="en-US" sz="2000" b="1" dirty="0"/>
              <a:t>License and Citation</a:t>
            </a:r>
          </a:p>
          <a:p>
            <a:pPr>
              <a:spcBef>
                <a:spcPts val="400"/>
              </a:spcBef>
            </a:pPr>
            <a:r>
              <a:rPr lang="en-US" sz="1800" b="1" dirty="0"/>
              <a:t>The requested citation for this module is: Anshu Dubey, Refactoring, Software Productivity Track, in ATPESC 2020. DOI:</a:t>
            </a:r>
            <a:endParaRPr lang="en-US" sz="1800" dirty="0"/>
          </a:p>
          <a:p>
            <a:pPr marL="0" indent="0">
              <a:buNone/>
            </a:pPr>
            <a:endParaRPr lang="en-US" sz="2000" b="1" dirty="0"/>
          </a:p>
          <a:p>
            <a:pPr marL="0" indent="0">
              <a:buNone/>
            </a:pPr>
            <a:r>
              <a:rPr lang="en-US" sz="2000" b="1" dirty="0"/>
              <a:t>Acknowledgements</a:t>
            </a:r>
            <a:endParaRPr lang="en-US" sz="1600" dirty="0"/>
          </a:p>
          <a:p>
            <a:pPr>
              <a:spcBef>
                <a:spcPts val="6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8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a:xfrm>
            <a:off x="1464295" y="300750"/>
            <a:ext cx="8534554" cy="510909"/>
          </a:xfrm>
        </p:spPr>
        <p:txBody>
          <a:bodyPr/>
          <a:lstStyle/>
          <a:p>
            <a:r>
              <a:rPr lang="en-US" dirty="0"/>
              <a:t>Map From Here to There</a:t>
            </a:r>
          </a:p>
        </p:txBody>
      </p:sp>
      <p:sp>
        <p:nvSpPr>
          <p:cNvPr id="5" name="Slide Number Placeholder 4">
            <a:extLst>
              <a:ext uri="{FF2B5EF4-FFF2-40B4-BE49-F238E27FC236}">
                <a16:creationId xmlns:a16="http://schemas.microsoft.com/office/drawing/2014/main" id="{8A4EB01A-1A8C-DA4D-8D74-7E12E928B6B4}"/>
              </a:ext>
            </a:extLst>
          </p:cNvPr>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56654" y="1696242"/>
            <a:ext cx="4826017" cy="4368280"/>
          </a:xfrm>
        </p:spPr>
        <p:txBody>
          <a:bodyPr/>
          <a:lstStyle/>
          <a:p>
            <a:pPr marL="285755" indent="-285755">
              <a:buFont typeface="Arial" panose="020B0604020202020204" pitchFamily="34" charset="0"/>
              <a:buChar char="•"/>
            </a:pPr>
            <a:r>
              <a:rPr lang="en-US" dirty="0"/>
              <a:t>Paramesh &amp; </a:t>
            </a:r>
            <a:r>
              <a:rPr lang="en-US" dirty="0" err="1"/>
              <a:t>AMReX</a:t>
            </a:r>
            <a:r>
              <a:rPr lang="en-US" dirty="0"/>
              <a:t> coexist</a:t>
            </a:r>
          </a:p>
          <a:p>
            <a:pPr marL="285755" indent="-285755">
              <a:buFont typeface="Arial" panose="020B0604020202020204" pitchFamily="34" charset="0"/>
              <a:buChar char="•"/>
            </a:pPr>
            <a:r>
              <a:rPr lang="en-US" dirty="0"/>
              <a:t>Adapt interfaces to suit </a:t>
            </a:r>
            <a:r>
              <a:rPr lang="en-US" dirty="0" err="1"/>
              <a:t>AMReX</a:t>
            </a:r>
            <a:endParaRPr lang="en-US" dirty="0"/>
          </a:p>
          <a:p>
            <a:pPr marL="285755" indent="-285755">
              <a:buFont typeface="Arial" panose="020B0604020202020204" pitchFamily="34" charset="0"/>
              <a:buChar char="•"/>
            </a:pPr>
            <a:r>
              <a:rPr lang="en-US" dirty="0"/>
              <a:t>Refactor Paramesh implementation</a:t>
            </a:r>
          </a:p>
          <a:p>
            <a:pPr marL="285755" indent="-285755">
              <a:buFont typeface="Arial" panose="020B0604020202020204" pitchFamily="34" charset="0"/>
              <a:buChar char="•"/>
            </a:pPr>
            <a:r>
              <a:rPr lang="en-US" dirty="0"/>
              <a:t>Compare </a:t>
            </a:r>
            <a:r>
              <a:rPr lang="en-US" dirty="0" err="1"/>
              <a:t>AMReX</a:t>
            </a:r>
            <a:r>
              <a:rPr lang="en-US" dirty="0"/>
              <a:t> implementation against Paramesh implementation</a:t>
            </a:r>
          </a:p>
        </p:txBody>
      </p:sp>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a:xfrm>
            <a:off x="1464295" y="300750"/>
            <a:ext cx="8534554" cy="510909"/>
          </a:xfrm>
        </p:spPr>
        <p:txBody>
          <a:bodyPr/>
          <a:lstStyle/>
          <a:p>
            <a:r>
              <a:rPr lang="en-US" dirty="0"/>
              <a:t>Refactoring plan</a:t>
            </a:r>
          </a:p>
        </p:txBody>
      </p:sp>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a:xfrm>
            <a:off x="948503" y="811659"/>
            <a:ext cx="5153039" cy="5805272"/>
          </a:xfrm>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5" name="Slide Number Placeholder 4">
            <a:extLst>
              <a:ext uri="{FF2B5EF4-FFF2-40B4-BE49-F238E27FC236}">
                <a16:creationId xmlns:a16="http://schemas.microsoft.com/office/drawing/2014/main" id="{8A4EB01A-1A8C-DA4D-8D74-7E12E928B6B4}"/>
              </a:ext>
            </a:extLst>
          </p:cNvPr>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673" y="217623"/>
            <a:ext cx="8534554" cy="510909"/>
          </a:xfrm>
        </p:spPr>
        <p:txBody>
          <a:bodyPr/>
          <a:lstStyle/>
          <a:p>
            <a:r>
              <a:rPr lang="en-US" dirty="0"/>
              <a:t>Phase 1 - design</a:t>
            </a:r>
          </a:p>
        </p:txBody>
      </p:sp>
      <p:sp>
        <p:nvSpPr>
          <p:cNvPr id="3" name="Content Placeholder 2"/>
          <p:cNvSpPr>
            <a:spLocks noGrp="1"/>
          </p:cNvSpPr>
          <p:nvPr>
            <p:ph idx="1"/>
          </p:nvPr>
        </p:nvSpPr>
        <p:spPr>
          <a:xfrm>
            <a:off x="530031" y="1494220"/>
            <a:ext cx="7224580" cy="491910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pPr marL="0" indent="0">
              <a:buNone/>
            </a:pPr>
            <a:endParaRPr lang="en-US" dirty="0"/>
          </a:p>
        </p:txBody>
      </p:sp>
      <p:sp>
        <p:nvSpPr>
          <p:cNvPr id="4" name="Text Placeholder 3"/>
          <p:cNvSpPr>
            <a:spLocks noGrp="1"/>
          </p:cNvSpPr>
          <p:nvPr>
            <p:ph type="body" sz="quarter" idx="12"/>
          </p:nvPr>
        </p:nvSpPr>
        <p:spPr>
          <a:xfrm>
            <a:off x="1979614" y="742522"/>
            <a:ext cx="8372901" cy="499715"/>
          </a:xfrm>
        </p:spPr>
        <p:txBody>
          <a:bodyPr/>
          <a:lstStyle/>
          <a:p>
            <a:r>
              <a:rPr lang="en-US" dirty="0"/>
              <a:t>Sit, think, hypothesize, &amp; argue</a:t>
            </a:r>
          </a:p>
        </p:txBody>
      </p:sp>
      <p:sp>
        <p:nvSpPr>
          <p:cNvPr id="5" name="Slide Number Placeholder 4"/>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658" y="200998"/>
            <a:ext cx="8534554" cy="510909"/>
          </a:xfrm>
        </p:spPr>
        <p:txBody>
          <a:bodyPr/>
          <a:lstStyle/>
          <a:p>
            <a:r>
              <a:rPr lang="en-US" dirty="0"/>
              <a:t>Phase 2 - prototyping</a:t>
            </a:r>
          </a:p>
        </p:txBody>
      </p:sp>
      <p:sp>
        <p:nvSpPr>
          <p:cNvPr id="3" name="Content Placeholder 2"/>
          <p:cNvSpPr>
            <a:spLocks noGrp="1"/>
          </p:cNvSpPr>
          <p:nvPr>
            <p:ph idx="1"/>
          </p:nvPr>
        </p:nvSpPr>
        <p:spPr>
          <a:xfrm>
            <a:off x="799792" y="1276678"/>
            <a:ext cx="6386199" cy="4842143"/>
          </a:xfrm>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panose="02090604020004020304" pitchFamily="18" charset="77"/>
              </a:rPr>
              <a:t>simpleUnsplit</a:t>
            </a:r>
            <a:r>
              <a:rPr lang="en-US" dirty="0">
                <a:latin typeface="American Typewriter" panose="02090604020004020304" pitchFamily="18" charset="77"/>
              </a:rPr>
              <a:t> </a:t>
            </a:r>
            <a:r>
              <a:rPr lang="en-US" dirty="0"/>
              <a:t>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a:xfrm>
            <a:off x="1210311" y="739179"/>
            <a:ext cx="8372901" cy="499715"/>
          </a:xfrm>
        </p:spPr>
        <p:txBody>
          <a:bodyPr/>
          <a:lstStyle/>
          <a:p>
            <a:r>
              <a:rPr lang="en-US" dirty="0"/>
              <a:t>Quick, dirty, &amp; light</a:t>
            </a:r>
          </a:p>
        </p:txBody>
      </p:sp>
      <p:sp>
        <p:nvSpPr>
          <p:cNvPr id="5" name="Slide Number Placeholder 4"/>
          <p:cNvSpPr>
            <a:spLocks noGrp="1"/>
          </p:cNvSpPr>
          <p:nvPr>
            <p:ph type="sldNum" sz="quarter" idx="13"/>
          </p:nvPr>
        </p:nvSpPr>
        <p:spPr/>
        <p:txBody>
          <a:bodyPr/>
          <a:lstStyle/>
          <a:p>
            <a:endParaRPr lang="en-US" dirty="0"/>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782" y="296695"/>
            <a:ext cx="8534554" cy="510909"/>
          </a:xfrm>
        </p:spPr>
        <p:txBody>
          <a:bodyPr/>
          <a:lstStyle/>
          <a:p>
            <a:r>
              <a:rPr lang="en-US" dirty="0"/>
              <a:t>Phase 3 - implementation</a:t>
            </a:r>
          </a:p>
        </p:txBody>
      </p:sp>
      <p:sp>
        <p:nvSpPr>
          <p:cNvPr id="3" name="Content Placeholder 2"/>
          <p:cNvSpPr>
            <a:spLocks noGrp="1"/>
          </p:cNvSpPr>
          <p:nvPr>
            <p:ph idx="1"/>
          </p:nvPr>
        </p:nvSpPr>
        <p:spPr>
          <a:xfrm>
            <a:off x="869604" y="1592867"/>
            <a:ext cx="7443123" cy="4176166"/>
          </a:xfrm>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panose="02090604020004020304" pitchFamily="18" charset="77"/>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a:xfrm>
            <a:off x="1160435" y="891368"/>
            <a:ext cx="8372901" cy="499715"/>
          </a:xfrm>
        </p:spPr>
        <p:txBody>
          <a:bodyPr/>
          <a:lstStyle/>
          <a:p>
            <a:r>
              <a:rPr lang="en-US" dirty="0"/>
              <a:t>Toward quantifiable success &amp; Continuous Integration</a:t>
            </a:r>
          </a:p>
        </p:txBody>
      </p:sp>
      <p:sp>
        <p:nvSpPr>
          <p:cNvPr id="5" name="Slide Number Placeholder 4"/>
          <p:cNvSpPr>
            <a:spLocks noGrp="1"/>
          </p:cNvSpPr>
          <p:nvPr>
            <p:ph type="sldNum" sz="quarter" idx="13"/>
          </p:nvPr>
        </p:nvSpPr>
        <p:spPr/>
        <p:txBody>
          <a:bodyPr/>
          <a:lstStyle/>
          <a:p>
            <a:endParaRPr lang="en-US" dirty="0"/>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Important Takeaways </a:t>
            </a:r>
          </a:p>
        </p:txBody>
      </p:sp>
      <p:sp>
        <p:nvSpPr>
          <p:cNvPr id="3" name="Content Placeholder 2"/>
          <p:cNvSpPr>
            <a:spLocks noGrp="1"/>
          </p:cNvSpPr>
          <p:nvPr>
            <p:ph idx="1"/>
          </p:nvPr>
        </p:nvSpPr>
        <p:spPr>
          <a:xfrm>
            <a:off x="528031" y="1418605"/>
            <a:ext cx="11058544" cy="4520503"/>
          </a:xfrm>
        </p:spPr>
        <p:txBody>
          <a:bodyPr>
            <a:normAutofit/>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endParaRPr lang="en-US" dirty="0"/>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a:xfrm>
            <a:off x="513931" y="918891"/>
            <a:ext cx="11160961" cy="499715"/>
          </a:xfrm>
        </p:spPr>
        <p:txBody>
          <a:bodyPr/>
          <a:lstStyle/>
          <a:p>
            <a:r>
              <a:rPr lang="en-US" dirty="0"/>
              <a:t>Procedures and policies</a:t>
            </a:r>
          </a:p>
        </p:txBody>
      </p:sp>
      <p:sp>
        <p:nvSpPr>
          <p:cNvPr id="5" name="Slide Number Placeholder 4"/>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ctrTitle"/>
          </p:nvPr>
        </p:nvSpPr>
        <p:spPr>
          <a:xfrm>
            <a:off x="3177633" y="503144"/>
            <a:ext cx="8292316" cy="594136"/>
          </a:xfrm>
        </p:spPr>
        <p:txBody>
          <a:bodyPr/>
          <a:lstStyle/>
          <a:p>
            <a:r>
              <a:rPr lang="en-US" dirty="0"/>
              <a:t>Other resources</a:t>
            </a:r>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lnSpc>
                <a:spcPct val="81000"/>
              </a:lnSpc>
              <a:spcBef>
                <a:spcPts val="0"/>
              </a:spcBef>
              <a:buSzTx/>
              <a:buNone/>
              <a:defRPr sz="1500" b="1"/>
            </a:pPr>
            <a:r>
              <a:rPr lang="en-US" dirty="0"/>
              <a:t>Software testing levels and definitions:</a:t>
            </a:r>
            <a:endParaRPr lang="en-US" sz="4000" dirty="0"/>
          </a:p>
          <a:p>
            <a:pPr marL="0" indent="0">
              <a:lnSpc>
                <a:spcPct val="81000"/>
              </a:lnSpc>
              <a:spcBef>
                <a:spcPts val="0"/>
              </a:spcBef>
              <a:buSzTx/>
              <a:buNone/>
              <a:defRPr sz="1500"/>
            </a:pPr>
            <a:r>
              <a:rPr lang="en-US" dirty="0"/>
              <a:t>http://</a:t>
            </a:r>
            <a:r>
              <a:rPr lang="en-US" dirty="0" err="1"/>
              <a:t>www.tutorialspoint.com</a:t>
            </a:r>
            <a:r>
              <a:rPr lang="en-US" dirty="0"/>
              <a:t>/</a:t>
            </a:r>
            <a:r>
              <a:rPr lang="en-US" dirty="0" err="1"/>
              <a:t>software_testing</a:t>
            </a:r>
            <a:r>
              <a:rPr lang="en-US" dirty="0"/>
              <a:t>/</a:t>
            </a:r>
            <a:r>
              <a:rPr lang="en-US" dirty="0" err="1"/>
              <a:t>software_testing_levels.htm</a:t>
            </a:r>
            <a:r>
              <a:rPr lang="en-US" dirty="0"/>
              <a:t> </a:t>
            </a:r>
            <a:endParaRPr lang="en-US" sz="4000" dirty="0"/>
          </a:p>
          <a:p>
            <a:pPr marL="0" indent="0">
              <a:lnSpc>
                <a:spcPct val="81000"/>
              </a:lnSpc>
              <a:spcBef>
                <a:spcPts val="0"/>
              </a:spcBef>
              <a:buSzTx/>
              <a:buNone/>
              <a:defRPr sz="1800" b="1"/>
            </a:pPr>
            <a:endParaRPr lang="en-US" sz="1400" dirty="0"/>
          </a:p>
          <a:p>
            <a:r>
              <a:rPr lang="en-US" sz="1400" b="1" dirty="0"/>
              <a:t>Working Effectively with Legacy Code</a:t>
            </a:r>
            <a:r>
              <a:rPr lang="en-US" sz="1400" dirty="0"/>
              <a:t>, Michael Feathers.  The legacy software change algorithm described in this book is very straight-forward and powerful for anyone working on a code that has insufficient testing.</a:t>
            </a:r>
          </a:p>
          <a:p>
            <a:pPr marL="0" indent="0">
              <a:lnSpc>
                <a:spcPct val="81000"/>
              </a:lnSpc>
              <a:spcBef>
                <a:spcPts val="0"/>
              </a:spcBef>
              <a:buSzTx/>
              <a:buNone/>
              <a:defRPr sz="1800"/>
            </a:pPr>
            <a:endParaRPr lang="en-US" sz="1400" dirty="0"/>
          </a:p>
          <a:p>
            <a:pPr>
              <a:lnSpc>
                <a:spcPct val="81000"/>
              </a:lnSpc>
              <a:spcBef>
                <a:spcPts val="0"/>
              </a:spcBef>
              <a:defRPr sz="1800"/>
            </a:pPr>
            <a:r>
              <a:rPr lang="en-US" sz="1400" b="1" dirty="0"/>
              <a:t>Code Complete</a:t>
            </a:r>
            <a:r>
              <a:rPr lang="en-US" sz="1400" dirty="0"/>
              <a:t>, Steve McConnell.  Includes testing advice.</a:t>
            </a:r>
          </a:p>
          <a:p>
            <a:pPr marL="0" indent="0">
              <a:lnSpc>
                <a:spcPct val="81000"/>
              </a:lnSpc>
              <a:spcBef>
                <a:spcPts val="0"/>
              </a:spcBef>
              <a:buSzTx/>
              <a:buNone/>
              <a:defRPr sz="1800"/>
            </a:pPr>
            <a:endParaRPr lang="en-US" sz="1400" dirty="0"/>
          </a:p>
          <a:p>
            <a:r>
              <a:rPr lang="en-US" sz="1400" b="1" dirty="0"/>
              <a:t>Software Carpentry</a:t>
            </a:r>
            <a:r>
              <a:rPr lang="en-US" sz="1400" dirty="0"/>
              <a:t>: http://</a:t>
            </a:r>
            <a:r>
              <a:rPr lang="en-US" sz="1400" dirty="0" err="1"/>
              <a:t>katyhuff.github.io</a:t>
            </a:r>
            <a:r>
              <a:rPr lang="en-US" sz="1400" dirty="0"/>
              <a:t>/python-testing/</a:t>
            </a:r>
          </a:p>
          <a:p>
            <a:r>
              <a:rPr lang="en-US" dirty="0"/>
              <a:t> </a:t>
            </a:r>
            <a:endParaRPr lang="en-US" sz="1400" dirty="0"/>
          </a:p>
          <a:p>
            <a:r>
              <a:rPr lang="en-US" sz="1400" b="1" dirty="0"/>
              <a:t>Tutorial from Udacity</a:t>
            </a:r>
            <a:r>
              <a:rPr lang="en-US" sz="1400" dirty="0"/>
              <a:t>: https://</a:t>
            </a:r>
            <a:r>
              <a:rPr lang="en-US" sz="1400" dirty="0" err="1"/>
              <a:t>www.udacity.com</a:t>
            </a:r>
            <a:r>
              <a:rPr lang="en-US" sz="1400" dirty="0"/>
              <a:t>/course/software-testing--cs258</a:t>
            </a:r>
          </a:p>
          <a:p>
            <a:r>
              <a:rPr lang="en-US" dirty="0"/>
              <a:t> </a:t>
            </a:r>
            <a:endParaRPr lang="en-US" sz="1400" dirty="0"/>
          </a:p>
          <a:p>
            <a:pPr marL="0" indent="0">
              <a:lnSpc>
                <a:spcPct val="81000"/>
              </a:lnSpc>
              <a:spcBef>
                <a:spcPts val="0"/>
              </a:spcBef>
              <a:buSzTx/>
              <a:buNone/>
              <a:defRPr sz="1500" b="1"/>
            </a:pPr>
            <a:r>
              <a:rPr lang="en-US" dirty="0"/>
              <a:t>Papers on testing:</a:t>
            </a:r>
            <a:endParaRPr lang="en-US" sz="4000" dirty="0"/>
          </a:p>
          <a:p>
            <a:pPr marL="0" indent="0">
              <a:lnSpc>
                <a:spcPct val="81000"/>
              </a:lnSpc>
              <a:spcBef>
                <a:spcPts val="0"/>
              </a:spcBef>
              <a:buSzTx/>
              <a:buNone/>
              <a:defRPr sz="1500"/>
            </a:pPr>
            <a:r>
              <a:rPr lang="en-US" dirty="0"/>
              <a:t>http://</a:t>
            </a:r>
            <a:r>
              <a:rPr lang="en-US" dirty="0" err="1"/>
              <a:t>www.sciencedirect.com</a:t>
            </a:r>
            <a:r>
              <a:rPr lang="en-US" dirty="0"/>
              <a:t>/science/article/</a:t>
            </a:r>
            <a:r>
              <a:rPr lang="en-US" dirty="0" err="1"/>
              <a:t>pii</a:t>
            </a:r>
            <a:r>
              <a:rPr lang="en-US" dirty="0"/>
              <a:t>/S0950584914001232 </a:t>
            </a:r>
            <a:endParaRPr lang="en-US" sz="4000" dirty="0"/>
          </a:p>
          <a:p>
            <a:pPr marL="0" indent="0">
              <a:lnSpc>
                <a:spcPct val="81000"/>
              </a:lnSpc>
              <a:spcBef>
                <a:spcPts val="0"/>
              </a:spcBef>
              <a:buSzTx/>
              <a:buNone/>
              <a:defRPr sz="1500"/>
            </a:pPr>
            <a:r>
              <a:rPr lang="en-US" dirty="0"/>
              <a:t>https://</a:t>
            </a:r>
            <a:r>
              <a:rPr lang="en-US" dirty="0" err="1"/>
              <a:t>www.researchgate.net</a:t>
            </a:r>
            <a:r>
              <a:rPr lang="en-US" dirty="0"/>
              <a:t>/publication/264697060_Ongoing_verification_of_a_multiphysics_community_code_FLASH </a:t>
            </a:r>
            <a:endParaRPr lang="en-US" sz="4000" dirty="0"/>
          </a:p>
          <a:p>
            <a:pPr marL="0" indent="0">
              <a:lnSpc>
                <a:spcPct val="81000"/>
              </a:lnSpc>
              <a:spcBef>
                <a:spcPts val="0"/>
              </a:spcBef>
              <a:buSzTx/>
              <a:buNone/>
              <a:defRPr sz="1800" b="1"/>
            </a:pPr>
            <a:endParaRPr lang="en-US" sz="1400" dirty="0"/>
          </a:p>
          <a:p>
            <a:pPr marL="0" indent="0">
              <a:lnSpc>
                <a:spcPct val="81000"/>
              </a:lnSpc>
              <a:spcBef>
                <a:spcPts val="0"/>
              </a:spcBef>
              <a:buSzTx/>
              <a:buNone/>
              <a:defRPr sz="1500" b="1"/>
            </a:pPr>
            <a:r>
              <a:rPr lang="en-US" dirty="0"/>
              <a:t>Resources for </a:t>
            </a:r>
            <a:r>
              <a:rPr lang="en-US" dirty="0" err="1"/>
              <a:t>Trilinos</a:t>
            </a:r>
            <a:r>
              <a:rPr lang="en-US" dirty="0"/>
              <a:t> testing:</a:t>
            </a:r>
            <a:endParaRPr lang="en-US" sz="4000" dirty="0"/>
          </a:p>
          <a:p>
            <a:pPr marL="0" indent="0">
              <a:lnSpc>
                <a:spcPct val="81000"/>
              </a:lnSpc>
              <a:spcBef>
                <a:spcPts val="0"/>
              </a:spcBef>
              <a:buSzTx/>
              <a:buNone/>
              <a:defRPr sz="1500"/>
            </a:pPr>
            <a:r>
              <a:rPr lang="en-US" dirty="0" err="1"/>
              <a:t>Trilinos</a:t>
            </a:r>
            <a:r>
              <a:rPr lang="en-US" dirty="0"/>
              <a:t> testing policy: https://</a:t>
            </a:r>
            <a:r>
              <a:rPr lang="en-US" dirty="0" err="1"/>
              <a:t>github.com</a:t>
            </a:r>
            <a:r>
              <a:rPr lang="en-US" dirty="0"/>
              <a:t>/</a:t>
            </a:r>
            <a:r>
              <a:rPr lang="en-US" dirty="0" err="1"/>
              <a:t>trilinos</a:t>
            </a:r>
            <a:r>
              <a:rPr lang="en-US" dirty="0"/>
              <a:t>/</a:t>
            </a:r>
            <a:r>
              <a:rPr lang="en-US" dirty="0" err="1"/>
              <a:t>Trilinos</a:t>
            </a:r>
            <a:r>
              <a:rPr lang="en-US" dirty="0"/>
              <a:t>/wiki/</a:t>
            </a:r>
            <a:r>
              <a:rPr lang="en-US" dirty="0" err="1"/>
              <a:t>Trilinos</a:t>
            </a:r>
            <a:r>
              <a:rPr lang="en-US" dirty="0"/>
              <a:t>-Testing-Policy</a:t>
            </a:r>
            <a:endParaRPr lang="en-US" sz="4000" dirty="0"/>
          </a:p>
          <a:p>
            <a:pPr marL="0" indent="0">
              <a:lnSpc>
                <a:spcPct val="81000"/>
              </a:lnSpc>
              <a:spcBef>
                <a:spcPts val="0"/>
              </a:spcBef>
              <a:buSzTx/>
              <a:buNone/>
              <a:defRPr sz="1500"/>
            </a:pPr>
            <a:r>
              <a:rPr lang="en-US" dirty="0" err="1"/>
              <a:t>Trilinos</a:t>
            </a:r>
            <a:r>
              <a:rPr lang="en-US" dirty="0"/>
              <a:t> test harness: https://</a:t>
            </a:r>
            <a:r>
              <a:rPr lang="en-US" dirty="0" err="1"/>
              <a:t>github.com</a:t>
            </a:r>
            <a:r>
              <a:rPr lang="en-US" dirty="0"/>
              <a:t>/</a:t>
            </a:r>
            <a:r>
              <a:rPr lang="en-US" dirty="0" err="1"/>
              <a:t>trilinos</a:t>
            </a:r>
            <a:r>
              <a:rPr lang="en-US" dirty="0"/>
              <a:t>/</a:t>
            </a:r>
            <a:r>
              <a:rPr lang="en-US" dirty="0" err="1"/>
              <a:t>Trilinos</a:t>
            </a:r>
            <a:r>
              <a:rPr lang="en-US" dirty="0"/>
              <a:t>/wiki/Policies--%7C-Testing</a:t>
            </a:r>
          </a:p>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 have good outcome from refactoring</a:t>
            </a:r>
          </a:p>
          <a:p>
            <a:pPr marL="514350" indent="-514350">
              <a:buFont typeface="+mj-lt"/>
              <a:buAutoNum type="arabicPeriod"/>
            </a:pPr>
            <a:r>
              <a:rPr lang="en-US" dirty="0"/>
              <a:t>Know why</a:t>
            </a:r>
          </a:p>
          <a:p>
            <a:pPr marL="514350" indent="-514350">
              <a:buFont typeface="+mj-lt"/>
              <a:buAutoNum type="arabicPeriod"/>
            </a:pPr>
            <a:r>
              <a:rPr lang="en-US" dirty="0"/>
              <a:t>Know how much</a:t>
            </a:r>
          </a:p>
          <a:p>
            <a:pPr marL="514350" indent="-514350">
              <a:buFont typeface="+mj-lt"/>
              <a:buAutoNum type="arabicPeriod"/>
            </a:pPr>
            <a:r>
              <a:rPr lang="en-US" dirty="0"/>
              <a:t>Know the cost</a:t>
            </a:r>
          </a:p>
          <a:p>
            <a:pPr marL="514350" indent="-514350">
              <a:buFont typeface="+mj-lt"/>
              <a:buAutoNum type="arabicPeriod"/>
            </a:pPr>
            <a:r>
              <a:rPr lang="en-US" dirty="0"/>
              <a:t>Plan</a:t>
            </a:r>
          </a:p>
          <a:p>
            <a:pPr marL="514350" indent="-514350">
              <a:buFont typeface="+mj-lt"/>
              <a:buAutoNum type="arabicPeriod"/>
            </a:pPr>
            <a:r>
              <a:rPr lang="en-US" dirty="0"/>
              <a:t>Have strong testing and verification</a:t>
            </a:r>
          </a:p>
          <a:p>
            <a:pPr marL="514350" indent="-514350">
              <a:buFont typeface="+mj-lt"/>
              <a:buAutoNum type="arabicPeriod"/>
            </a:pPr>
            <a:r>
              <a:rPr lang="en-US" dirty="0"/>
              <a:t>Get buy-in from stakeholders</a:t>
            </a:r>
          </a:p>
        </p:txBody>
      </p:sp>
    </p:spTree>
    <p:extLst>
      <p:ext uri="{BB962C8B-B14F-4D97-AF65-F5344CB8AC3E}">
        <p14:creationId xmlns:p14="http://schemas.microsoft.com/office/powerpoint/2010/main" val="2242950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21983" cy="1109706"/>
          </a:xfrm>
        </p:spPr>
        <p:txBody>
          <a:bodyPr/>
          <a:lstStyle/>
          <a:p>
            <a:r>
              <a:rPr lang="en-US" dirty="0"/>
              <a:t>What is Refactoring </a:t>
            </a:r>
            <a:br>
              <a:rPr lang="en-US" dirty="0"/>
            </a:br>
            <a:endParaRPr lang="en-US" dirty="0">
              <a:solidFill>
                <a:srgbClr val="FF0000"/>
              </a:solidFill>
            </a:endParaRPr>
          </a:p>
        </p:txBody>
      </p:sp>
      <p:sp>
        <p:nvSpPr>
          <p:cNvPr id="5" name="Slide Number Placeholder 4"/>
          <p:cNvSpPr>
            <a:spLocks noGrp="1"/>
          </p:cNvSpPr>
          <p:nvPr>
            <p:ph type="sldNum" sz="quarter" idx="13"/>
          </p:nvPr>
        </p:nvSpPr>
        <p:spPr/>
        <p:txBody>
          <a:bodyPr/>
          <a:lstStyle/>
          <a:p>
            <a:endParaRPr lang="en-US" dirty="0"/>
          </a:p>
        </p:txBody>
      </p:sp>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365758" y="1928191"/>
            <a:ext cx="5927035" cy="4015409"/>
          </a:xfrm>
        </p:spPr>
        <p:txBody>
          <a:bodyPr>
            <a:normAutofit/>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pPr marL="0" indent="0">
              <a:buNone/>
            </a:pPr>
            <a:endParaRPr lang="en-US" dirty="0"/>
          </a:p>
          <a:p>
            <a:pPr lvl="1"/>
            <a:endParaRPr lang="en-US" dirty="0"/>
          </a:p>
          <a:p>
            <a:pPr marL="684212" lvl="2" indent="0">
              <a:buNone/>
            </a:pPr>
            <a:endParaRPr lang="en-US" dirty="0"/>
          </a:p>
        </p:txBody>
      </p:sp>
    </p:spTree>
    <p:extLst>
      <p:ext uri="{BB962C8B-B14F-4D97-AF65-F5344CB8AC3E}">
        <p14:creationId xmlns:p14="http://schemas.microsoft.com/office/powerpoint/2010/main" val="3188208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21983" cy="1109706"/>
          </a:xfrm>
        </p:spPr>
        <p:txBody>
          <a:bodyPr/>
          <a:lstStyle/>
          <a:p>
            <a:r>
              <a:rPr lang="en-US" dirty="0"/>
              <a:t>What is Refactoring </a:t>
            </a:r>
            <a:br>
              <a:rPr lang="en-US" dirty="0"/>
            </a:br>
            <a:endParaRPr lang="en-US" dirty="0">
              <a:solidFill>
                <a:srgbClr val="FF0000"/>
              </a:solidFill>
            </a:endParaRPr>
          </a:p>
        </p:txBody>
      </p:sp>
      <p:sp>
        <p:nvSpPr>
          <p:cNvPr id="5" name="Slide Number Placeholder 4"/>
          <p:cNvSpPr>
            <a:spLocks noGrp="1"/>
          </p:cNvSpPr>
          <p:nvPr>
            <p:ph type="sldNum" sz="quarter" idx="13"/>
          </p:nvPr>
        </p:nvSpPr>
        <p:spPr/>
        <p:txBody>
          <a:bodyPr/>
          <a:lstStyle/>
          <a:p>
            <a:endParaRPr lang="en-US" dirty="0"/>
          </a:p>
        </p:txBody>
      </p:sp>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365758" y="1928191"/>
            <a:ext cx="5927035" cy="4015409"/>
          </a:xfrm>
        </p:spPr>
        <p:txBody>
          <a:bodyPr>
            <a:normAutofit/>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pPr marL="0" indent="0">
              <a:buNone/>
            </a:pPr>
            <a:endParaRPr lang="en-US" dirty="0"/>
          </a:p>
          <a:p>
            <a:pPr lvl="1"/>
            <a:endParaRPr lang="en-US" dirty="0"/>
          </a:p>
          <a:p>
            <a:pPr marL="684212" lvl="2" indent="0">
              <a:buNone/>
            </a:pP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292794"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flipH="1">
            <a:off x="1657875" y="6513051"/>
            <a:ext cx="141064"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73041" rtl="0" fontAlgn="auto" latinLnBrk="0" hangingPunct="0">
              <a:lnSpc>
                <a:spcPct val="90000"/>
              </a:lnSpc>
              <a:spcBef>
                <a:spcPts val="0"/>
              </a:spcBef>
              <a:spcAft>
                <a:spcPts val="0"/>
              </a:spcAft>
              <a:buClrTx/>
              <a:buSzTx/>
              <a:buFontTx/>
              <a:buNone/>
              <a:tabLst>
                <a:tab pos="228600" algn="l"/>
              </a:tabLst>
              <a:defRPr kumimoji="0" sz="10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US" smtClean="0"/>
              <a:pPr/>
              <a:t>7</a:t>
            </a:fld>
            <a:endParaRPr/>
          </a:p>
        </p:txBody>
      </p:sp>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76442" cy="510909"/>
          </a:xfrm>
        </p:spPr>
        <p:txBody>
          <a:bodyPr/>
          <a:lstStyle/>
          <a:p>
            <a:r>
              <a:rPr lang="en-US" dirty="0"/>
              <a:t>Considerations for Refactoring</a:t>
            </a:r>
          </a:p>
        </p:txBody>
      </p:sp>
      <p:sp>
        <p:nvSpPr>
          <p:cNvPr id="3" name="Content Placeholder 2"/>
          <p:cNvSpPr>
            <a:spLocks noGrp="1"/>
          </p:cNvSpPr>
          <p:nvPr>
            <p:ph idx="1"/>
          </p:nvPr>
        </p:nvSpPr>
        <p:spPr>
          <a:xfrm>
            <a:off x="703691" y="1109131"/>
            <a:ext cx="6524898" cy="4981663"/>
          </a:xfrm>
        </p:spPr>
        <p:txBody>
          <a:bodyPr>
            <a:normAutofit/>
          </a:bodyPr>
          <a:lstStyle/>
          <a:p>
            <a:r>
              <a:rPr lang="en-US" dirty="0"/>
              <a:t>Know why you are refactoring</a:t>
            </a:r>
          </a:p>
          <a:p>
            <a:pPr lvl="1"/>
            <a:r>
              <a:rPr lang="en-US" dirty="0"/>
              <a:t>Is it necessary </a:t>
            </a:r>
          </a:p>
          <a:p>
            <a:pPr lvl="1"/>
            <a:r>
              <a:rPr lang="en-US" dirty="0"/>
              <a:t>Where should the code be after refactoring</a:t>
            </a:r>
          </a:p>
          <a:p>
            <a:pPr marL="684212" lvl="2" indent="0">
              <a:buNone/>
            </a:pPr>
            <a:endParaRPr lang="en-US" dirty="0"/>
          </a:p>
        </p:txBody>
      </p:sp>
      <p:sp>
        <p:nvSpPr>
          <p:cNvPr id="5" name="Slide Number Placeholder 4"/>
          <p:cNvSpPr>
            <a:spLocks noGrp="1"/>
          </p:cNvSpPr>
          <p:nvPr>
            <p:ph type="sldNum" sz="quarter" idx="13"/>
          </p:nvPr>
        </p:nvSpPr>
        <p:spPr/>
        <p:txBody>
          <a:bodyPr/>
          <a:lstStyle/>
          <a:p>
            <a:endParaRPr lang="en-US" dirty="0"/>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Considerations for Refactoring</a:t>
            </a:r>
          </a:p>
        </p:txBody>
      </p:sp>
      <p:sp>
        <p:nvSpPr>
          <p:cNvPr id="3" name="Content Placeholder 2"/>
          <p:cNvSpPr>
            <a:spLocks noGrp="1"/>
          </p:cNvSpPr>
          <p:nvPr>
            <p:ph idx="1"/>
          </p:nvPr>
        </p:nvSpPr>
        <p:spPr>
          <a:xfrm>
            <a:off x="610458" y="1078894"/>
            <a:ext cx="5953308" cy="5232034"/>
          </a:xfrm>
        </p:spPr>
        <p:txBody>
          <a:bodyPr>
            <a:normAutofit/>
          </a:bodyPr>
          <a:lstStyle/>
          <a:p>
            <a:pPr marL="0" indent="0">
              <a:buNone/>
            </a:pPr>
            <a:endParaRPr lang="en-US" dirty="0"/>
          </a:p>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marL="684212" lvl="2" indent="0">
              <a:buNone/>
            </a:pPr>
            <a:endParaRPr lang="en-US" dirty="0"/>
          </a:p>
        </p:txBody>
      </p:sp>
      <p:sp>
        <p:nvSpPr>
          <p:cNvPr id="5" name="Slide Number Placeholder 4"/>
          <p:cNvSpPr>
            <a:spLocks noGrp="1"/>
          </p:cNvSpPr>
          <p:nvPr>
            <p:ph type="sldNum" sz="quarter" idx="13"/>
          </p:nvPr>
        </p:nvSpPr>
        <p:spPr/>
        <p:txBody>
          <a:bodyPr/>
          <a:lstStyle/>
          <a:p>
            <a:endParaRPr lang="en-US" dirty="0"/>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11389</TotalTime>
  <Words>2429</Words>
  <Application>Microsoft Macintosh PowerPoint</Application>
  <PresentationFormat>Custom</PresentationFormat>
  <Paragraphs>405</Paragraphs>
  <Slides>37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American Typewriter</vt:lpstr>
      <vt:lpstr>Arial</vt:lpstr>
      <vt:lpstr>Arial Black</vt:lpstr>
      <vt:lpstr>Calibri</vt:lpstr>
      <vt:lpstr>Wingdings</vt:lpstr>
      <vt:lpstr>Presentations (Wide Screen)</vt:lpstr>
      <vt:lpstr>Refactoring</vt:lpstr>
      <vt:lpstr>License, Citation and Acknowledgements</vt:lpstr>
      <vt:lpstr>PowerPoint Presentation</vt:lpstr>
      <vt:lpstr>Look at the Running Example</vt:lpstr>
      <vt:lpstr>What is Refactoring  </vt:lpstr>
      <vt:lpstr>What is Refactoring  </vt:lpstr>
      <vt:lpstr>Refactoring</vt:lpstr>
      <vt:lpstr>Considerations for Refactoring</vt:lpstr>
      <vt:lpstr>Considerations for Refactoring</vt:lpstr>
      <vt:lpstr>PowerPoint Presentation</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372</cp:revision>
  <cp:lastPrinted>2017-11-02T18:35:01Z</cp:lastPrinted>
  <dcterms:created xsi:type="dcterms:W3CDTF">2018-11-06T17:28:56Z</dcterms:created>
  <dcterms:modified xsi:type="dcterms:W3CDTF">2020-08-01T15:46:50Z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